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8" r:id="rId4"/>
    <p:sldId id="259" r:id="rId5"/>
    <p:sldId id="265" r:id="rId6"/>
  </p:sldIdLst>
  <p:sldSz cx="12192000" cy="6858000"/>
  <p:notesSz cx="6858000" cy="9144000"/>
  <p:embeddedFontLst>
    <p:embeddedFont>
      <p:font typeface="Segoe UI" panose="020B0502040204020203" pitchFamily="34" charset="0"/>
      <p:regular r:id="rId9"/>
      <p:bold r:id="rId10"/>
      <p:italic r:id="rId11"/>
      <p:boldItalic r:id="rId12"/>
    </p:embeddedFont>
    <p:embeddedFont>
      <p:font typeface="a옛날사진관3" panose="02020600000000000000" pitchFamily="18" charset="-127"/>
      <p:regular r:id="rId13"/>
    </p:embeddedFont>
    <p:embeddedFont>
      <p:font typeface="Segoe UI Semibold" panose="020B0702040204020203" pitchFamily="34" charset="0"/>
      <p:bold r:id="rId14"/>
      <p:boldItalic r:id="rId15"/>
    </p:embeddedFont>
    <p:embeddedFont>
      <p:font typeface="Tahoma" panose="020B0604030504040204" pitchFamily="34" charset="0"/>
      <p:regular r:id="rId16"/>
      <p:bold r:id="rId17"/>
    </p:embeddedFont>
    <p:embeddedFont>
      <p:font typeface="나눔스퀘어_ac Light" panose="020B0600000101010101" pitchFamily="50" charset="-127"/>
      <p:regular r:id="rId18"/>
    </p:embeddedFont>
    <p:embeddedFont>
      <p:font typeface="Segoe UI Light" panose="020B0502040204020203" pitchFamily="34" charset="0"/>
      <p:regular r:id="rId19"/>
      <p:italic r:id="rId20"/>
    </p:embeddedFont>
    <p:embeddedFont>
      <p:font typeface="a옛날사진관4" panose="02020600000000000000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3164"/>
    <a:srgbClr val="225B5F"/>
    <a:srgbClr val="E6E6E6"/>
    <a:srgbClr val="0F1722"/>
    <a:srgbClr val="348151"/>
    <a:srgbClr val="1B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94" y="72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1E25D5-6F3F-48A5-905F-87868E8661EF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2020-01-16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00C303-0EDA-42E1-9745-6C6A39A7B5C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1AD3C92-A668-46E2-BD12-7619418964CA}" type="datetime1">
              <a:rPr lang="ko-KR" altLang="en-US" smtClean="0"/>
              <a:t>2020-01-16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FC40A10-6036-4879-816D-55C01FC9484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339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811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154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413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597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로고가 있는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rtlCol="0" anchor="b"/>
          <a:lstStyle>
            <a:lvl1pPr algn="ctr"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A313B4B-5B98-4B33-885A-DF7669E72D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336" y="1172982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4400693" y="2253996"/>
            <a:ext cx="3356133" cy="100584"/>
            <a:chOff x="4413120" y="2253996"/>
            <a:chExt cx="3356133" cy="10058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4413120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4483844" y="2307679"/>
              <a:ext cx="3186659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766866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463107" y="5305363"/>
            <a:ext cx="3295769" cy="100584"/>
            <a:chOff x="3301652" y="2253996"/>
            <a:chExt cx="5740765" cy="100584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301652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" name="직선 연결선(S)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316126" y="2307679"/>
              <a:ext cx="5686139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86683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숫자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l" rtl="0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sz="7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₩</a:t>
            </a:r>
            <a:r>
              <a:rPr lang="en-US" altLang="ko-KR" noProof="0" dirty="0"/>
              <a:t>12,345</a:t>
            </a:r>
            <a:endParaRPr lang="ko-KR" altLang="en-US" noProof="0" dirty="0"/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l" rtl="0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sz="7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₩</a:t>
            </a:r>
            <a:r>
              <a:rPr lang="en-US" altLang="ko-KR" noProof="0" dirty="0"/>
              <a:t>6,789</a:t>
            </a:r>
            <a:endParaRPr lang="ko-KR" altLang="en-US" noProof="0" dirty="0"/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원이 있는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2806004" cy="100800"/>
            <a:chOff x="-1228304" y="3240138"/>
            <a:chExt cx="2806004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277130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4769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텍스트 개체 틀 15">
            <a:extLst>
              <a:ext uri="{FF2B5EF4-FFF2-40B4-BE49-F238E27FC236}">
                <a16:creationId xmlns:a16="http://schemas.microsoft.com/office/drawing/2014/main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 rtl="0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sz="7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₩</a:t>
            </a:r>
            <a:r>
              <a:rPr lang="en-US" altLang="ko-KR" noProof="0" dirty="0"/>
              <a:t>25</a:t>
            </a:r>
            <a:endParaRPr lang="ko-KR" altLang="en-US" noProof="0" dirty="0"/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1</a:t>
            </a:r>
            <a:r>
              <a:rPr lang="ko-KR" altLang="en-US" noProof="0" dirty="0"/>
              <a:t/>
            </a:r>
            <a:br>
              <a:rPr lang="ko-KR" altLang="en-US" noProof="0" dirty="0"/>
            </a:br>
            <a:r>
              <a:rPr lang="ko-KR" altLang="en-US" noProof="0" dirty="0"/>
              <a:t>제목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ko-KR" noProof="0" dirty="0"/>
              <a:t>10</a:t>
            </a:r>
            <a:r>
              <a:rPr lang="ko-KR" altLang="en-US" noProof="0" dirty="0"/>
              <a:t>억</a:t>
            </a:r>
          </a:p>
        </p:txBody>
      </p:sp>
      <p:sp>
        <p:nvSpPr>
          <p:cNvPr id="30" name="텍스트 개체 틀 15">
            <a:extLst>
              <a:ext uri="{FF2B5EF4-FFF2-40B4-BE49-F238E27FC236}">
                <a16:creationId xmlns:a16="http://schemas.microsoft.com/office/drawing/2014/main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 rtl="0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sz="7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₩</a:t>
            </a:r>
            <a:r>
              <a:rPr lang="en-US" altLang="ko-KR" noProof="0" dirty="0"/>
              <a:t>50</a:t>
            </a:r>
            <a:endParaRPr lang="ko-KR" altLang="en-US" noProof="0" dirty="0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1</a:t>
            </a:r>
            <a:r>
              <a:rPr lang="ko-KR" altLang="en-US" noProof="0" dirty="0"/>
              <a:t/>
            </a:r>
            <a:br>
              <a:rPr lang="ko-KR" altLang="en-US" noProof="0" dirty="0"/>
            </a:br>
            <a:r>
              <a:rPr lang="ko-KR" altLang="en-US" noProof="0" dirty="0"/>
              <a:t>제목</a:t>
            </a: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ko-KR" noProof="0" dirty="0"/>
              <a:t>10</a:t>
            </a:r>
            <a:r>
              <a:rPr lang="ko-KR" altLang="en-US" noProof="0" dirty="0"/>
              <a:t>억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 rtl="0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sz="7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₩</a:t>
            </a:r>
            <a:r>
              <a:rPr lang="en-US" altLang="ko-KR" noProof="0" dirty="0"/>
              <a:t>100</a:t>
            </a:r>
            <a:endParaRPr lang="ko-KR" altLang="en-US" noProof="0" dirty="0"/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1</a:t>
            </a:r>
            <a:r>
              <a:rPr lang="ko-KR" altLang="en-US" noProof="0" dirty="0"/>
              <a:t/>
            </a:r>
            <a:br>
              <a:rPr lang="ko-KR" altLang="en-US" noProof="0" dirty="0"/>
            </a:br>
            <a:r>
              <a:rPr lang="ko-KR" altLang="en-US" noProof="0" dirty="0"/>
              <a:t>제목</a:t>
            </a:r>
          </a:p>
        </p:txBody>
      </p:sp>
      <p:sp>
        <p:nvSpPr>
          <p:cNvPr id="35" name="텍스트 개체 틀 2">
            <a:extLst>
              <a:ext uri="{FF2B5EF4-FFF2-40B4-BE49-F238E27FC236}">
                <a16:creationId xmlns:a16="http://schemas.microsoft.com/office/drawing/2014/main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ko-KR" noProof="0" dirty="0"/>
              <a:t>10</a:t>
            </a:r>
            <a:r>
              <a:rPr lang="ko-KR" altLang="en-US" noProof="0" dirty="0"/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목이 있는 두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제목 편집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2930937" cy="100800"/>
            <a:chOff x="646012" y="3239179"/>
            <a:chExt cx="1494194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143780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088818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그림 개체 틀 11" descr="경쟁 업체 로고 사분면">
            <a:extLst>
              <a:ext uri="{FF2B5EF4-FFF2-40B4-BE49-F238E27FC236}">
                <a16:creationId xmlns:a16="http://schemas.microsoft.com/office/drawing/2014/main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경쟁 업체 </a:t>
            </a:r>
            <a:r>
              <a:rPr lang="en-US" altLang="ko-KR" noProof="0" dirty="0"/>
              <a:t>2</a:t>
            </a:r>
          </a:p>
          <a:p>
            <a:pPr rtl="0"/>
            <a:r>
              <a:rPr lang="ko-KR" altLang="en-US" noProof="0" dirty="0"/>
              <a:t>로고</a:t>
            </a:r>
          </a:p>
        </p:txBody>
      </p:sp>
      <p:sp>
        <p:nvSpPr>
          <p:cNvPr id="22" name="그림 개체 틀 11" descr="경쟁 업체 로고 사분면">
            <a:extLst>
              <a:ext uri="{FF2B5EF4-FFF2-40B4-BE49-F238E27FC236}">
                <a16:creationId xmlns:a16="http://schemas.microsoft.com/office/drawing/2014/main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경쟁 업체 </a:t>
            </a:r>
            <a:r>
              <a:rPr lang="en-US" altLang="ko-KR" noProof="0" dirty="0"/>
              <a:t>1</a:t>
            </a:r>
          </a:p>
          <a:p>
            <a:pPr rtl="0"/>
            <a:r>
              <a:rPr lang="ko-KR" altLang="en-US" noProof="0" dirty="0"/>
              <a:t>로고</a:t>
            </a:r>
          </a:p>
        </p:txBody>
      </p:sp>
      <p:sp>
        <p:nvSpPr>
          <p:cNvPr id="25" name="그림 개체 틀 11" descr="경쟁 업체 로고 사분면">
            <a:extLst>
              <a:ext uri="{FF2B5EF4-FFF2-40B4-BE49-F238E27FC236}">
                <a16:creationId xmlns:a16="http://schemas.microsoft.com/office/drawing/2014/main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경쟁 업체 </a:t>
            </a:r>
            <a:r>
              <a:rPr lang="en-US" altLang="ko-KR" noProof="0" dirty="0"/>
              <a:t>3</a:t>
            </a:r>
          </a:p>
          <a:p>
            <a:pPr rtl="0"/>
            <a:r>
              <a:rPr lang="ko-KR" altLang="en-US" noProof="0" dirty="0"/>
              <a:t>로고</a:t>
            </a:r>
          </a:p>
        </p:txBody>
      </p:sp>
      <p:sp>
        <p:nvSpPr>
          <p:cNvPr id="26" name="그림 개체 틀 11" descr="경쟁 업체 로고 사분면">
            <a:extLst>
              <a:ext uri="{FF2B5EF4-FFF2-40B4-BE49-F238E27FC236}">
                <a16:creationId xmlns:a16="http://schemas.microsoft.com/office/drawing/2014/main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경쟁 업체 </a:t>
            </a:r>
            <a:r>
              <a:rPr lang="en-US" altLang="ko-KR" noProof="0" dirty="0"/>
              <a:t>4</a:t>
            </a:r>
          </a:p>
          <a:p>
            <a:pPr rtl="0"/>
            <a:r>
              <a:rPr lang="ko-KR" altLang="en-US" noProof="0" dirty="0"/>
              <a:t>로고</a:t>
            </a:r>
          </a:p>
        </p:txBody>
      </p:sp>
      <p:sp>
        <p:nvSpPr>
          <p:cNvPr id="27" name="그림 개체 틀 11" descr="경쟁 업체 로고 사분면">
            <a:extLst>
              <a:ext uri="{FF2B5EF4-FFF2-40B4-BE49-F238E27FC236}">
                <a16:creationId xmlns:a16="http://schemas.microsoft.com/office/drawing/2014/main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경쟁 업체 </a:t>
            </a:r>
            <a:r>
              <a:rPr lang="en-US" altLang="ko-KR" noProof="0" dirty="0"/>
              <a:t>5</a:t>
            </a:r>
          </a:p>
          <a:p>
            <a:pPr rtl="0"/>
            <a:r>
              <a:rPr lang="ko-KR" altLang="en-US" noProof="0" dirty="0"/>
              <a:t>로고</a:t>
            </a:r>
          </a:p>
        </p:txBody>
      </p:sp>
      <p:sp>
        <p:nvSpPr>
          <p:cNvPr id="28" name="그림 개체 틀 11" descr="경쟁 업체 로고 사분면">
            <a:extLst>
              <a:ext uri="{FF2B5EF4-FFF2-40B4-BE49-F238E27FC236}">
                <a16:creationId xmlns:a16="http://schemas.microsoft.com/office/drawing/2014/main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경쟁 업체 </a:t>
            </a:r>
            <a:r>
              <a:rPr lang="en-US" altLang="ko-KR" noProof="0" dirty="0"/>
              <a:t>6</a:t>
            </a:r>
          </a:p>
          <a:p>
            <a:pPr rtl="0"/>
            <a:r>
              <a:rPr lang="ko-KR" altLang="en-US" noProof="0" dirty="0"/>
              <a:t>로고</a:t>
            </a:r>
          </a:p>
        </p:txBody>
      </p:sp>
      <p:sp>
        <p:nvSpPr>
          <p:cNvPr id="29" name="텍스트 개체 틀 7">
            <a:extLst>
              <a:ext uri="{FF2B5EF4-FFF2-40B4-BE49-F238E27FC236}">
                <a16:creationId xmlns:a16="http://schemas.microsoft.com/office/drawing/2014/main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ko-KR" altLang="en-US" noProof="0" dirty="0"/>
              <a:t>고비용</a:t>
            </a:r>
          </a:p>
        </p:txBody>
      </p:sp>
      <p:sp>
        <p:nvSpPr>
          <p:cNvPr id="30" name="텍스트 개체 틀 7">
            <a:extLst>
              <a:ext uri="{FF2B5EF4-FFF2-40B4-BE49-F238E27FC236}">
                <a16:creationId xmlns:a16="http://schemas.microsoft.com/office/drawing/2014/main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ko-KR" altLang="en-US" noProof="0" dirty="0"/>
              <a:t>덜 편리함</a:t>
            </a:r>
          </a:p>
        </p:txBody>
      </p:sp>
      <p:sp>
        <p:nvSpPr>
          <p:cNvPr id="31" name="텍스트 개체 틀 7">
            <a:extLst>
              <a:ext uri="{FF2B5EF4-FFF2-40B4-BE49-F238E27FC236}">
                <a16:creationId xmlns:a16="http://schemas.microsoft.com/office/drawing/2014/main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ko-KR" altLang="en-US" noProof="0" dirty="0"/>
              <a:t>더 편리함</a:t>
            </a:r>
          </a:p>
        </p:txBody>
      </p:sp>
      <p:sp>
        <p:nvSpPr>
          <p:cNvPr id="32" name="그림 개체 틀 13">
            <a:extLst>
              <a:ext uri="{FF2B5EF4-FFF2-40B4-BE49-F238E27FC236}">
                <a16:creationId xmlns:a16="http://schemas.microsoft.com/office/drawing/2014/main" id="{61EF622D-8E08-41C3-BEBA-2274C2AB487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ko-KR" altLang="en-US" noProof="0" dirty="0"/>
              <a:t>저비용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직선 연결선(S) 2">
              <a:extLst>
                <a:ext uri="{FF2B5EF4-FFF2-40B4-BE49-F238E27FC236}">
                  <a16:creationId xmlns:a16="http://schemas.microsoft.com/office/drawing/2014/main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직선 연결선(S) 37">
              <a:extLst>
                <a:ext uri="{FF2B5EF4-FFF2-40B4-BE49-F238E27FC236}">
                  <a16:creationId xmlns:a16="http://schemas.microsoft.com/office/drawing/2014/main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개 섹션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1774293" cy="100800"/>
            <a:chOff x="0" y="3240138"/>
            <a:chExt cx="1774293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169659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673493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15">
            <a:extLst>
              <a:ext uri="{FF2B5EF4-FFF2-40B4-BE49-F238E27FC236}">
                <a16:creationId xmlns:a16="http://schemas.microsoft.com/office/drawing/2014/main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22" name="텍스트 개체 틀 15">
            <a:extLst>
              <a:ext uri="{FF2B5EF4-FFF2-40B4-BE49-F238E27FC236}">
                <a16:creationId xmlns:a16="http://schemas.microsoft.com/office/drawing/2014/main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</a:t>
            </a:r>
            <a:endParaRPr lang="ko-KR" altLang="en-US" noProof="0" dirty="0"/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3</a:t>
            </a:r>
            <a:endParaRPr lang="ko-KR" altLang="en-US" noProof="0" dirty="0"/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(S) 26">
            <a:extLst>
              <a:ext uri="{FF2B5EF4-FFF2-40B4-BE49-F238E27FC236}">
                <a16:creationId xmlns:a16="http://schemas.microsoft.com/office/drawing/2014/main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3" name="텍스트 개체 틀 2">
            <a:extLst>
              <a:ext uri="{FF2B5EF4-FFF2-40B4-BE49-F238E27FC236}">
                <a16:creationId xmlns:a16="http://schemas.microsoft.com/office/drawing/2014/main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4" name="텍스트 개체 틀 2">
            <a:extLst>
              <a:ext uri="{FF2B5EF4-FFF2-40B4-BE49-F238E27FC236}">
                <a16:creationId xmlns:a16="http://schemas.microsoft.com/office/drawing/2014/main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5" name="텍스트 개체 틀 2">
            <a:extLst>
              <a:ext uri="{FF2B5EF4-FFF2-40B4-BE49-F238E27FC236}">
                <a16:creationId xmlns:a16="http://schemas.microsoft.com/office/drawing/2014/main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6" name="텍스트 개체 틀 2">
            <a:extLst>
              <a:ext uri="{FF2B5EF4-FFF2-40B4-BE49-F238E27FC236}">
                <a16:creationId xmlns:a16="http://schemas.microsoft.com/office/drawing/2014/main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7" name="텍스트 개체 틀 2">
            <a:extLst>
              <a:ext uri="{FF2B5EF4-FFF2-40B4-BE49-F238E27FC236}">
                <a16:creationId xmlns:a16="http://schemas.microsoft.com/office/drawing/2014/main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8" name="텍스트 개체 틀 2">
            <a:extLst>
              <a:ext uri="{FF2B5EF4-FFF2-40B4-BE49-F238E27FC236}">
                <a16:creationId xmlns:a16="http://schemas.microsoft.com/office/drawing/2014/main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 및 차트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제목 편집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 rtlCol="0">
            <a:normAutofit/>
          </a:bodyPr>
          <a:lstStyle>
            <a:lvl1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 rtlCol="0">
            <a:normAutofit/>
          </a:bodyPr>
          <a:lstStyle>
            <a:lvl1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시간 표시줄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8987923" y="1375202"/>
            <a:ext cx="3204079" cy="100800"/>
            <a:chOff x="2729179" y="3240138"/>
            <a:chExt cx="1633436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79" y="3290538"/>
              <a:ext cx="1621264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311227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20XX</a:t>
            </a:r>
            <a:endParaRPr lang="ko-KR" altLang="en-US" noProof="0" dirty="0"/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5" name="텍스트 개체 틀 2">
            <a:extLst>
              <a:ext uri="{FF2B5EF4-FFF2-40B4-BE49-F238E27FC236}">
                <a16:creationId xmlns:a16="http://schemas.microsoft.com/office/drawing/2014/main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8" name="텍스트 개체 틀 2">
            <a:extLst>
              <a:ext uri="{FF2B5EF4-FFF2-40B4-BE49-F238E27FC236}">
                <a16:creationId xmlns:a16="http://schemas.microsoft.com/office/drawing/2014/main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9" name="텍스트 개체 틀 2">
            <a:extLst>
              <a:ext uri="{FF2B5EF4-FFF2-40B4-BE49-F238E27FC236}">
                <a16:creationId xmlns:a16="http://schemas.microsoft.com/office/drawing/2014/main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0" name="텍스트 개체 틀 15">
            <a:extLst>
              <a:ext uri="{FF2B5EF4-FFF2-40B4-BE49-F238E27FC236}">
                <a16:creationId xmlns:a16="http://schemas.microsoft.com/office/drawing/2014/main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20XX</a:t>
            </a:r>
            <a:endParaRPr lang="ko-KR" altLang="en-US" noProof="0" dirty="0"/>
          </a:p>
        </p:txBody>
      </p:sp>
      <p:sp>
        <p:nvSpPr>
          <p:cNvPr id="41" name="텍스트 개체 틀 15">
            <a:extLst>
              <a:ext uri="{FF2B5EF4-FFF2-40B4-BE49-F238E27FC236}">
                <a16:creationId xmlns:a16="http://schemas.microsoft.com/office/drawing/2014/main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20XX</a:t>
            </a:r>
            <a:endParaRPr lang="ko-KR" altLang="en-US" noProof="0" dirty="0"/>
          </a:p>
        </p:txBody>
      </p:sp>
      <p:sp>
        <p:nvSpPr>
          <p:cNvPr id="42" name="텍스트 개체 틀 15">
            <a:extLst>
              <a:ext uri="{FF2B5EF4-FFF2-40B4-BE49-F238E27FC236}">
                <a16:creationId xmlns:a16="http://schemas.microsoft.com/office/drawing/2014/main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20XX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1770701" cy="100800"/>
            <a:chOff x="-1228304" y="3240138"/>
            <a:chExt cx="1770701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169659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441597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표 개체 틀 9">
            <a:extLst>
              <a:ext uri="{FF2B5EF4-FFF2-40B4-BE49-F238E27FC236}">
                <a16:creationId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518150" y="860425"/>
            <a:ext cx="5870575" cy="4867275"/>
          </a:xfrm>
        </p:spPr>
        <p:txBody>
          <a:bodyPr rtlCol="0" anchor="ctr" anchorCtr="0">
            <a:normAutofit/>
          </a:bodyPr>
          <a:lstStyle>
            <a:lvl1pPr marL="0" indent="0" algn="ctr" rtl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1751266" cy="100800"/>
            <a:chOff x="0" y="3240138"/>
            <a:chExt cx="1751266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165253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65046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B284A57B-147A-4287-AA6B-E508A9222F7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5" name="그림 개체 틀 8">
            <a:extLst>
              <a:ext uri="{FF2B5EF4-FFF2-40B4-BE49-F238E27FC236}">
                <a16:creationId xmlns:a16="http://schemas.microsoft.com/office/drawing/2014/main" id="{9DBE0996-CEA3-41C3-A75A-84DC3C2B519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6" name="그림 개체 틀 8">
            <a:extLst>
              <a:ext uri="{FF2B5EF4-FFF2-40B4-BE49-F238E27FC236}">
                <a16:creationId xmlns:a16="http://schemas.microsoft.com/office/drawing/2014/main" id="{F7B28261-CB14-4E4E-AA66-A0239B3DD2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8" name="텍스트 개체 틀 2">
            <a:extLst>
              <a:ext uri="{FF2B5EF4-FFF2-40B4-BE49-F238E27FC236}">
                <a16:creationId xmlns:a16="http://schemas.microsoft.com/office/drawing/2014/main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9" name="텍스트 개체 틀 2">
            <a:extLst>
              <a:ext uri="{FF2B5EF4-FFF2-40B4-BE49-F238E27FC236}">
                <a16:creationId xmlns:a16="http://schemas.microsoft.com/office/drawing/2014/main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1" name="텍스트 개체 틀 2">
            <a:extLst>
              <a:ext uri="{FF2B5EF4-FFF2-40B4-BE49-F238E27FC236}">
                <a16:creationId xmlns:a16="http://schemas.microsoft.com/office/drawing/2014/main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2" name="텍스트 개체 틀 2">
            <a:extLst>
              <a:ext uri="{FF2B5EF4-FFF2-40B4-BE49-F238E27FC236}">
                <a16:creationId xmlns:a16="http://schemas.microsoft.com/office/drawing/2014/main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9" name="텍스트 개체 틀 2">
            <a:extLst>
              <a:ext uri="{FF2B5EF4-FFF2-40B4-BE49-F238E27FC236}">
                <a16:creationId xmlns:a16="http://schemas.microsoft.com/office/drawing/2014/main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cxnSp>
        <p:nvCxnSpPr>
          <p:cNvPr id="32" name="직선 연결선(S) 31">
            <a:extLst>
              <a:ext uri="{FF2B5EF4-FFF2-40B4-BE49-F238E27FC236}">
                <a16:creationId xmlns:a16="http://schemas.microsoft.com/office/drawing/2014/main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(S) 32">
            <a:extLst>
              <a:ext uri="{FF2B5EF4-FFF2-40B4-BE49-F238E27FC236}">
                <a16:creationId xmlns:a16="http://schemas.microsoft.com/office/drawing/2014/main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콘텐츠 레이아웃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8948629" y="1375202"/>
            <a:ext cx="3243371" cy="100800"/>
            <a:chOff x="439494" y="3240138"/>
            <a:chExt cx="2025049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9494" y="3290538"/>
              <a:ext cx="198683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39881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FF07C5-314A-4EA8-B78F-7A51C234D3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텍스트 개체 틀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1" name="텍스트 개체 틀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2" name="그림 개체 틀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cxnSp>
        <p:nvCxnSpPr>
          <p:cNvPr id="43" name="직선 연결선(S)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텍스트 개체 틀 2">
            <a:extLst>
              <a:ext uri="{FF2B5EF4-FFF2-40B4-BE49-F238E27FC236}">
                <a16:creationId xmlns:a16="http://schemas.microsoft.com/office/drawing/2014/main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5" name="텍스트 개체 틀 2">
            <a:extLst>
              <a:ext uri="{FF2B5EF4-FFF2-40B4-BE49-F238E27FC236}">
                <a16:creationId xmlns:a16="http://schemas.microsoft.com/office/drawing/2014/main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7" name="텍스트 개체 틀 2">
            <a:extLst>
              <a:ext uri="{FF2B5EF4-FFF2-40B4-BE49-F238E27FC236}">
                <a16:creationId xmlns:a16="http://schemas.microsoft.com/office/drawing/2014/main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8" name="텍스트 개체 틀 2">
            <a:extLst>
              <a:ext uri="{FF2B5EF4-FFF2-40B4-BE49-F238E27FC236}">
                <a16:creationId xmlns:a16="http://schemas.microsoft.com/office/drawing/2014/main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50" name="텍스트 개체 틀 2">
            <a:extLst>
              <a:ext uri="{FF2B5EF4-FFF2-40B4-BE49-F238E27FC236}">
                <a16:creationId xmlns:a16="http://schemas.microsoft.com/office/drawing/2014/main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51" name="텍스트 개체 틀 2">
            <a:extLst>
              <a:ext uri="{FF2B5EF4-FFF2-40B4-BE49-F238E27FC236}">
                <a16:creationId xmlns:a16="http://schemas.microsoft.com/office/drawing/2014/main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53" name="텍스트 개체 틀 2">
            <a:extLst>
              <a:ext uri="{FF2B5EF4-FFF2-40B4-BE49-F238E27FC236}">
                <a16:creationId xmlns:a16="http://schemas.microsoft.com/office/drawing/2014/main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cxnSp>
        <p:nvCxnSpPr>
          <p:cNvPr id="56" name="직선 연결선(S) 55">
            <a:extLst>
              <a:ext uri="{FF2B5EF4-FFF2-40B4-BE49-F238E27FC236}">
                <a16:creationId xmlns:a16="http://schemas.microsoft.com/office/drawing/2014/main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(S) 56">
            <a:extLst>
              <a:ext uri="{FF2B5EF4-FFF2-40B4-BE49-F238E27FC236}">
                <a16:creationId xmlns:a16="http://schemas.microsoft.com/office/drawing/2014/main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그림 개체 틀 2">
            <a:extLst>
              <a:ext uri="{FF2B5EF4-FFF2-40B4-BE49-F238E27FC236}">
                <a16:creationId xmlns:a16="http://schemas.microsoft.com/office/drawing/2014/main" id="{417A32F4-3459-4A31-A90E-AA771FD4D4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55" name="그림 개체 틀 2">
            <a:extLst>
              <a:ext uri="{FF2B5EF4-FFF2-40B4-BE49-F238E27FC236}">
                <a16:creationId xmlns:a16="http://schemas.microsoft.com/office/drawing/2014/main" id="{63549FA7-92E5-4DB1-92FA-15902DFD37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6" name="그림 개체 틀 2">
            <a:extLst>
              <a:ext uri="{FF2B5EF4-FFF2-40B4-BE49-F238E27FC236}">
                <a16:creationId xmlns:a16="http://schemas.microsoft.com/office/drawing/2014/main" id="{0F62D330-6A30-4A65-89DA-EDFE4AAD343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52" name="그림 개체 틀 2">
            <a:extLst>
              <a:ext uri="{FF2B5EF4-FFF2-40B4-BE49-F238E27FC236}">
                <a16:creationId xmlns:a16="http://schemas.microsoft.com/office/drawing/2014/main" id="{A3FC286B-05E7-4E48-A7FD-19780034911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포함 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799DC18-D353-427C-B849-0204F13D9B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8330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rtlCol="0" anchor="b" anchorCtr="0">
            <a:noAutofit/>
          </a:bodyPr>
          <a:lstStyle>
            <a:lvl1pPr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피치</a:t>
            </a:r>
            <a:br>
              <a:rPr lang="ko-KR" altLang="en-US" noProof="0" dirty="0"/>
            </a:br>
            <a:r>
              <a:rPr lang="ko-KR" altLang="en-US" noProof="0" dirty="0" err="1"/>
              <a:t>데크</a:t>
            </a:r>
            <a:r>
              <a:rPr lang="ko-KR" altLang="en-US" noProof="0" dirty="0"/>
              <a:t/>
            </a:r>
            <a:br>
              <a:rPr lang="ko-KR" altLang="en-US" noProof="0" dirty="0"/>
            </a:br>
            <a:r>
              <a:rPr lang="ko-KR" altLang="en-US" noProof="0" dirty="0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1539640" cy="102440"/>
            <a:chOff x="3631690" y="2252140"/>
            <a:chExt cx="2681834" cy="10244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연결선(S)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2530907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6137945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1561682" cy="100584"/>
            <a:chOff x="3631690" y="2253996"/>
            <a:chExt cx="2720225" cy="10058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" name="직선 연결선(S)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2631537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6176336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부제목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293BA4F-7776-4C41-BE4F-7247935D5C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6368" y="3079602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원형 차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2807627" cy="100800"/>
            <a:chOff x="-1228304" y="3250524"/>
            <a:chExt cx="2807627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272521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478523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altLang="en-US" dirty="0">
                <a:solidFill>
                  <a:schemeClr val="bg2">
                    <a:lumMod val="95000"/>
                  </a:schemeClr>
                </a:solidFill>
              </a:rPr>
              <a:t>₩</a:t>
            </a:r>
            <a:r>
              <a:rPr lang="en-US" altLang="ko-KR" noProof="0" dirty="0"/>
              <a:t>1,500,000</a:t>
            </a:r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범주 제목</a:t>
            </a:r>
          </a:p>
        </p:txBody>
      </p:sp>
      <p:sp>
        <p:nvSpPr>
          <p:cNvPr id="39" name="텍스트 개체 틀 2">
            <a:extLst>
              <a:ext uri="{FF2B5EF4-FFF2-40B4-BE49-F238E27FC236}">
                <a16:creationId xmlns:a16="http://schemas.microsoft.com/office/drawing/2014/main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altLang="en-US" dirty="0">
                <a:solidFill>
                  <a:schemeClr val="bg2">
                    <a:lumMod val="95000"/>
                  </a:schemeClr>
                </a:solidFill>
              </a:rPr>
              <a:t>₩</a:t>
            </a:r>
            <a:r>
              <a:rPr lang="en-US" altLang="ko-KR" noProof="0" dirty="0"/>
              <a:t>1,500,000</a:t>
            </a:r>
          </a:p>
        </p:txBody>
      </p:sp>
      <p:sp>
        <p:nvSpPr>
          <p:cNvPr id="40" name="텍스트 개체 틀 2">
            <a:extLst>
              <a:ext uri="{FF2B5EF4-FFF2-40B4-BE49-F238E27FC236}">
                <a16:creationId xmlns:a16="http://schemas.microsoft.com/office/drawing/2014/main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범주 제목</a:t>
            </a:r>
          </a:p>
        </p:txBody>
      </p:sp>
      <p:sp>
        <p:nvSpPr>
          <p:cNvPr id="42" name="텍스트 개체 틀 2">
            <a:extLst>
              <a:ext uri="{FF2B5EF4-FFF2-40B4-BE49-F238E27FC236}">
                <a16:creationId xmlns:a16="http://schemas.microsoft.com/office/drawing/2014/main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altLang="en-US" dirty="0">
                <a:solidFill>
                  <a:schemeClr val="bg2">
                    <a:lumMod val="95000"/>
                  </a:schemeClr>
                </a:solidFill>
              </a:rPr>
              <a:t>₩</a:t>
            </a:r>
            <a:r>
              <a:rPr lang="en-US" altLang="ko-KR" noProof="0" dirty="0"/>
              <a:t>1,500,000</a:t>
            </a:r>
          </a:p>
        </p:txBody>
      </p:sp>
      <p:sp>
        <p:nvSpPr>
          <p:cNvPr id="43" name="텍스트 개체 틀 2">
            <a:extLst>
              <a:ext uri="{FF2B5EF4-FFF2-40B4-BE49-F238E27FC236}">
                <a16:creationId xmlns:a16="http://schemas.microsoft.com/office/drawing/2014/main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범주 제목</a:t>
            </a:r>
          </a:p>
        </p:txBody>
      </p:sp>
      <p:sp>
        <p:nvSpPr>
          <p:cNvPr id="45" name="텍스트 개체 틀 2">
            <a:extLst>
              <a:ext uri="{FF2B5EF4-FFF2-40B4-BE49-F238E27FC236}">
                <a16:creationId xmlns:a16="http://schemas.microsoft.com/office/drawing/2014/main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altLang="en-US" dirty="0">
                <a:solidFill>
                  <a:schemeClr val="bg2">
                    <a:lumMod val="95000"/>
                  </a:schemeClr>
                </a:solidFill>
              </a:rPr>
              <a:t>₩</a:t>
            </a:r>
            <a:r>
              <a:rPr lang="en-US" altLang="ko-KR" noProof="0" dirty="0"/>
              <a:t>1,500,000</a:t>
            </a:r>
          </a:p>
        </p:txBody>
      </p:sp>
      <p:sp>
        <p:nvSpPr>
          <p:cNvPr id="46" name="텍스트 개체 틀 2">
            <a:extLst>
              <a:ext uri="{FF2B5EF4-FFF2-40B4-BE49-F238E27FC236}">
                <a16:creationId xmlns:a16="http://schemas.microsoft.com/office/drawing/2014/main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범주 제목</a:t>
            </a:r>
          </a:p>
        </p:txBody>
      </p:sp>
      <p:sp>
        <p:nvSpPr>
          <p:cNvPr id="48" name="텍스트 개체 틀 2">
            <a:extLst>
              <a:ext uri="{FF2B5EF4-FFF2-40B4-BE49-F238E27FC236}">
                <a16:creationId xmlns:a16="http://schemas.microsoft.com/office/drawing/2014/main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altLang="en-US" dirty="0">
                <a:solidFill>
                  <a:schemeClr val="bg2">
                    <a:lumMod val="95000"/>
                  </a:schemeClr>
                </a:solidFill>
              </a:rPr>
              <a:t>₩</a:t>
            </a:r>
            <a:r>
              <a:rPr lang="en-US" altLang="ko-KR" noProof="0" dirty="0"/>
              <a:t>1,500,000</a:t>
            </a:r>
          </a:p>
        </p:txBody>
      </p:sp>
      <p:sp>
        <p:nvSpPr>
          <p:cNvPr id="49" name="텍스트 개체 틀 2">
            <a:extLst>
              <a:ext uri="{FF2B5EF4-FFF2-40B4-BE49-F238E27FC236}">
                <a16:creationId xmlns:a16="http://schemas.microsoft.com/office/drawing/2014/main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범주 제목</a:t>
            </a:r>
          </a:p>
        </p:txBody>
      </p:sp>
      <p:sp>
        <p:nvSpPr>
          <p:cNvPr id="51" name="텍스트 개체 틀 2">
            <a:extLst>
              <a:ext uri="{FF2B5EF4-FFF2-40B4-BE49-F238E27FC236}">
                <a16:creationId xmlns:a16="http://schemas.microsoft.com/office/drawing/2014/main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altLang="en-US" dirty="0">
                <a:solidFill>
                  <a:schemeClr val="bg2">
                    <a:lumMod val="95000"/>
                  </a:schemeClr>
                </a:solidFill>
              </a:rPr>
              <a:t>₩</a:t>
            </a:r>
            <a:r>
              <a:rPr lang="en-US" altLang="ko-KR" noProof="0" dirty="0"/>
              <a:t>1,500,000</a:t>
            </a:r>
          </a:p>
        </p:txBody>
      </p:sp>
      <p:sp>
        <p:nvSpPr>
          <p:cNvPr id="52" name="텍스트 개체 틀 2">
            <a:extLst>
              <a:ext uri="{FF2B5EF4-FFF2-40B4-BE49-F238E27FC236}">
                <a16:creationId xmlns:a16="http://schemas.microsoft.com/office/drawing/2014/main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범주 제목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차트 개체 틀 11">
            <a:extLst>
              <a:ext uri="{FF2B5EF4-FFF2-40B4-BE49-F238E27FC236}">
                <a16:creationId xmlns:a16="http://schemas.microsoft.com/office/drawing/2014/main" id="{9ED8422E-0C74-45EF-B794-252146C6639A}"/>
              </a:ext>
            </a:extLst>
          </p:cNvPr>
          <p:cNvSpPr>
            <a:spLocks noGrp="1"/>
          </p:cNvSpPr>
          <p:nvPr>
            <p:ph type="chart" sz="quarter" idx="55"/>
          </p:nvPr>
        </p:nvSpPr>
        <p:spPr>
          <a:xfrm>
            <a:off x="6924675" y="860425"/>
            <a:ext cx="4483100" cy="457358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클릭하십시오</a:t>
            </a:r>
            <a:endParaRPr lang="ko-KR" altLang="en-US" noProof="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(S) 40">
            <a:extLst>
              <a:ext uri="{FF2B5EF4-FFF2-40B4-BE49-F238E27FC236}">
                <a16:creationId xmlns:a16="http://schemas.microsoft.com/office/drawing/2014/main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및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그림 개체 틀 7">
            <a:extLst>
              <a:ext uri="{FF2B5EF4-FFF2-40B4-BE49-F238E27FC236}">
                <a16:creationId xmlns:a16="http://schemas.microsoft.com/office/drawing/2014/main" id="{CF430BFB-0A7C-4FB8-B93B-8DA19F3E63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710" y="1792784"/>
            <a:ext cx="6073999" cy="37216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EF099F-79D2-486F-A4B2-DD4F699752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8965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rtlCol="0" anchor="b" anchorCtr="0">
            <a:noAutofit/>
          </a:bodyPr>
          <a:lstStyle>
            <a:lvl1pPr>
              <a:defRPr sz="5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감사합니다</a:t>
            </a:r>
            <a:r>
              <a:rPr lang="en-US" altLang="ko-KR" noProof="0" dirty="0"/>
              <a:t>!</a:t>
            </a:r>
            <a:endParaRPr lang="ko-KR" altLang="en-US" noProof="0" dirty="0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rtlCol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US" altLang="ko-KR" noProof="0" dirty="0"/>
              <a:t>August </a:t>
            </a:r>
            <a:r>
              <a:rPr lang="en-US" altLang="ko-KR" noProof="0" dirty="0" err="1"/>
              <a:t>Bergqvist</a:t>
            </a:r>
            <a:endParaRPr lang="ko-KR" altLang="en-US" noProof="0" dirty="0"/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ko-KR" altLang="en-US" noProof="0" dirty="0"/>
              <a:t>전화 번호</a:t>
            </a:r>
            <a:r>
              <a:rPr lang="en-US" altLang="ko-KR" noProof="0" dirty="0"/>
              <a:t>:</a:t>
            </a:r>
            <a:endParaRPr lang="ko-KR" altLang="en-US" noProof="0" dirty="0"/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US" altLang="ko-KR" noProof="0" dirty="0"/>
              <a:t>+7 888 999-000-11</a:t>
            </a:r>
            <a:endParaRPr lang="ko-KR" altLang="en-US" noProof="0" dirty="0"/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ko-KR" altLang="en-US" noProof="0" dirty="0"/>
              <a:t>전자 메일</a:t>
            </a:r>
            <a:r>
              <a:rPr lang="en-US" altLang="ko-KR" noProof="0" dirty="0"/>
              <a:t>:</a:t>
            </a:r>
            <a:endParaRPr lang="ko-KR" altLang="en-US" noProof="0" dirty="0"/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US" altLang="ko-KR" noProof="0" dirty="0"/>
              <a:t>Bergqvist@vanarsdelltd.com</a:t>
            </a:r>
            <a:endParaRPr lang="ko-KR" altLang="en-US" noProof="0" dirty="0"/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 dirty="0"/>
              <a:t>웹 사이트</a:t>
            </a:r>
            <a:r>
              <a:rPr lang="en-US" altLang="ko-KR" noProof="0" dirty="0"/>
              <a:t>:</a:t>
            </a:r>
            <a:endParaRPr lang="ko-KR" altLang="en-US" noProof="0" dirty="0"/>
          </a:p>
        </p:txBody>
      </p:sp>
      <p:sp>
        <p:nvSpPr>
          <p:cNvPr id="28" name="텍스트 개체 틀 3">
            <a:extLst>
              <a:ext uri="{FF2B5EF4-FFF2-40B4-BE49-F238E27FC236}">
                <a16:creationId xmlns:a16="http://schemas.microsoft.com/office/drawing/2014/main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US" altLang="ko-KR" noProof="0" dirty="0"/>
              <a:t>www.vanarsdelltd.com</a:t>
            </a:r>
            <a:endParaRPr lang="ko-KR" altLang="en-US" noProof="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591C52-0202-44BA-A6BE-E2362516B893}"/>
              </a:ext>
            </a:extLst>
          </p:cNvPr>
          <p:cNvGrpSpPr/>
          <p:nvPr userDrawn="1"/>
        </p:nvGrpSpPr>
        <p:grpSpPr>
          <a:xfrm>
            <a:off x="801544" y="2750589"/>
            <a:ext cx="3754643" cy="100800"/>
            <a:chOff x="808549" y="2750589"/>
            <a:chExt cx="3754643" cy="1008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9" y="2750589"/>
              <a:ext cx="3682321" cy="100800"/>
              <a:chOff x="1033455" y="3240138"/>
              <a:chExt cx="2400945" cy="100800"/>
            </a:xfrm>
          </p:grpSpPr>
          <p:cxnSp>
            <p:nvCxnSpPr>
              <p:cNvPr id="12" name="직선 연결선(S)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033455" y="3285674"/>
                <a:ext cx="235054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ko-KR" altLang="en-US" noProof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ECBEDE0-51BB-48BD-AAAD-63B6F60C1D57}"/>
                </a:ext>
              </a:extLst>
            </p:cNvPr>
            <p:cNvSpPr/>
            <p:nvPr userDrawn="1"/>
          </p:nvSpPr>
          <p:spPr>
            <a:xfrm flipH="1">
              <a:off x="4462391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3E1608D-F119-4C0D-8D91-7CB089C037C8}"/>
              </a:ext>
            </a:extLst>
          </p:cNvPr>
          <p:cNvGrpSpPr/>
          <p:nvPr userDrawn="1"/>
        </p:nvGrpSpPr>
        <p:grpSpPr>
          <a:xfrm>
            <a:off x="801544" y="1660573"/>
            <a:ext cx="3782200" cy="105664"/>
            <a:chOff x="808549" y="2745725"/>
            <a:chExt cx="3782200" cy="10566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9" y="2750589"/>
              <a:ext cx="3682321" cy="100800"/>
              <a:chOff x="1033455" y="3240138"/>
              <a:chExt cx="2400945" cy="100800"/>
            </a:xfrm>
          </p:grpSpPr>
          <p:cxnSp>
            <p:nvCxnSpPr>
              <p:cNvPr id="35" name="직선 연결선(S) 34">
                <a:extLst>
                  <a:ext uri="{FF2B5EF4-FFF2-40B4-BE49-F238E27FC236}">
                    <a16:creationId xmlns:a16="http://schemas.microsoft.com/office/drawing/2014/main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1033455" y="3285674"/>
                <a:ext cx="235054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ko-KR" altLang="en-US" noProof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9817AEC-C67C-49A3-AC5A-669FD4D6D586}"/>
                </a:ext>
              </a:extLst>
            </p:cNvPr>
            <p:cNvSpPr/>
            <p:nvPr userDrawn="1"/>
          </p:nvSpPr>
          <p:spPr>
            <a:xfrm flipH="1">
              <a:off x="4489948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록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C5B5AA-0D95-4C33-8EBC-90401B51BD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2" y="1912946"/>
            <a:ext cx="12185968" cy="34930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 algn="ct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부록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08B302A-0F76-466E-9FCE-DCEECCBCF6C9}"/>
              </a:ext>
            </a:extLst>
          </p:cNvPr>
          <p:cNvGrpSpPr/>
          <p:nvPr userDrawn="1"/>
        </p:nvGrpSpPr>
        <p:grpSpPr>
          <a:xfrm>
            <a:off x="5584502" y="1509426"/>
            <a:ext cx="1023048" cy="100800"/>
            <a:chOff x="5580572" y="1509426"/>
            <a:chExt cx="1023048" cy="1008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5580572" y="1509426"/>
              <a:ext cx="981568" cy="100800"/>
              <a:chOff x="2241269" y="3240138"/>
              <a:chExt cx="640002" cy="100800"/>
            </a:xfrm>
          </p:grpSpPr>
          <p:cxnSp>
            <p:nvCxnSpPr>
              <p:cNvPr id="12" name="직선 연결선(S)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2241269" y="3290538"/>
                <a:ext cx="59620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2815547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ko-KR" altLang="en-US" noProof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27C0C4F-6341-4BE0-931E-AAA6EA2AF137}"/>
                </a:ext>
              </a:extLst>
            </p:cNvPr>
            <p:cNvSpPr/>
            <p:nvPr userDrawn="1"/>
          </p:nvSpPr>
          <p:spPr>
            <a:xfrm flipH="1">
              <a:off x="6502819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추천사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 err="1"/>
              <a:t>추천사</a:t>
            </a:r>
            <a:endParaRPr lang="ko-KR" altLang="en-US" noProof="0" dirty="0"/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9987698" y="1375202"/>
            <a:ext cx="2204304" cy="100800"/>
            <a:chOff x="675502" y="3240138"/>
            <a:chExt cx="1376298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2" y="3290538"/>
              <a:ext cx="13580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19860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텍스트 개체 틀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고객 직함</a:t>
            </a:r>
          </a:p>
        </p:txBody>
      </p:sp>
      <p:sp>
        <p:nvSpPr>
          <p:cNvPr id="41" name="텍스트 개체 틀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편집</a:t>
            </a:r>
            <a:br>
              <a:rPr lang="ko-KR" altLang="en-US" noProof="0" dirty="0"/>
            </a:br>
            <a:r>
              <a:rPr lang="ko-KR" altLang="en-US" noProof="0" dirty="0"/>
              <a:t>텍스트</a:t>
            </a:r>
          </a:p>
        </p:txBody>
      </p:sp>
      <p:sp>
        <p:nvSpPr>
          <p:cNvPr id="42" name="그림 개체 틀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cxnSp>
        <p:nvCxnSpPr>
          <p:cNvPr id="43" name="직선 연결선(S)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텍스트 개체 틀 2">
            <a:extLst>
              <a:ext uri="{FF2B5EF4-FFF2-40B4-BE49-F238E27FC236}">
                <a16:creationId xmlns:a16="http://schemas.microsoft.com/office/drawing/2014/main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고객 직함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편집</a:t>
            </a:r>
            <a:br>
              <a:rPr lang="ko-KR" altLang="en-US" noProof="0" dirty="0"/>
            </a:br>
            <a:r>
              <a:rPr lang="ko-KR" altLang="en-US" noProof="0" dirty="0"/>
              <a:t>텍스트</a:t>
            </a:r>
          </a:p>
        </p:txBody>
      </p:sp>
      <p:sp>
        <p:nvSpPr>
          <p:cNvPr id="60" name="그림 개체 틀 2">
            <a:extLst>
              <a:ext uri="{FF2B5EF4-FFF2-40B4-BE49-F238E27FC236}">
                <a16:creationId xmlns:a16="http://schemas.microsoft.com/office/drawing/2014/main" id="{B44FD76B-D1AE-458B-AF32-E4AA246B088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cxnSp>
        <p:nvCxnSpPr>
          <p:cNvPr id="61" name="직선 연결선(S) 60">
            <a:extLst>
              <a:ext uri="{FF2B5EF4-FFF2-40B4-BE49-F238E27FC236}">
                <a16:creationId xmlns:a16="http://schemas.microsoft.com/office/drawing/2014/main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텍스트 개체 틀 3">
            <a:extLst>
              <a:ext uri="{FF2B5EF4-FFF2-40B4-BE49-F238E27FC236}">
                <a16:creationId xmlns:a16="http://schemas.microsoft.com/office/drawing/2014/main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고객 직함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편집</a:t>
            </a:r>
            <a:br>
              <a:rPr lang="ko-KR" altLang="en-US" noProof="0" dirty="0"/>
            </a:br>
            <a:r>
              <a:rPr lang="ko-KR" altLang="en-US" noProof="0" dirty="0"/>
              <a:t>텍스트</a:t>
            </a:r>
          </a:p>
        </p:txBody>
      </p:sp>
      <p:sp>
        <p:nvSpPr>
          <p:cNvPr id="66" name="그림 개체 틀 2">
            <a:extLst>
              <a:ext uri="{FF2B5EF4-FFF2-40B4-BE49-F238E27FC236}">
                <a16:creationId xmlns:a16="http://schemas.microsoft.com/office/drawing/2014/main" id="{ACA8732F-AB9E-4253-BB5A-5ADD5BA9B15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cxnSp>
        <p:nvCxnSpPr>
          <p:cNvPr id="67" name="직선 연결선(S) 66">
            <a:extLst>
              <a:ext uri="{FF2B5EF4-FFF2-40B4-BE49-F238E27FC236}">
                <a16:creationId xmlns:a16="http://schemas.microsoft.com/office/drawing/2014/main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텍스트 개체 틀 3">
            <a:extLst>
              <a:ext uri="{FF2B5EF4-FFF2-40B4-BE49-F238E27FC236}">
                <a16:creationId xmlns:a16="http://schemas.microsoft.com/office/drawing/2014/main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례 연구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사례 연구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2830814" cy="100800"/>
            <a:chOff x="-1228304" y="3240138"/>
            <a:chExt cx="2830814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275421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50171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개체 틀 2">
            <a:extLst>
              <a:ext uri="{FF2B5EF4-FFF2-40B4-BE49-F238E27FC236}">
                <a16:creationId xmlns:a16="http://schemas.microsoft.com/office/drawing/2014/main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8" name="텍스트 개체 틀 2">
            <a:extLst>
              <a:ext uri="{FF2B5EF4-FFF2-40B4-BE49-F238E27FC236}">
                <a16:creationId xmlns:a16="http://schemas.microsoft.com/office/drawing/2014/main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휴대폰 및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제목 편집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D5639F99-011E-49CF-8ABD-A4DB4439FB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2" name="그림 개체 틀 2">
            <a:extLst>
              <a:ext uri="{FF2B5EF4-FFF2-40B4-BE49-F238E27FC236}">
                <a16:creationId xmlns:a16="http://schemas.microsoft.com/office/drawing/2014/main" id="{028483B2-B562-448D-AEE1-556BC9366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마스터 텍스트</a:t>
            </a:r>
            <a:br>
              <a:rPr lang="ko-KR" altLang="en-US" noProof="0" dirty="0"/>
            </a:br>
            <a:r>
              <a:rPr lang="ko-KR" altLang="en-US" noProof="0" dirty="0"/>
              <a:t>스타일</a:t>
            </a: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4" name="그림 개체 틀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731781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5" name="그림 개체 틀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731781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마스터 텍스트</a:t>
            </a:r>
            <a:br>
              <a:rPr lang="ko-KR" altLang="en-US" noProof="0" dirty="0"/>
            </a:br>
            <a:r>
              <a:rPr lang="ko-KR" altLang="en-US" noProof="0" dirty="0"/>
              <a:t>스타일</a:t>
            </a:r>
          </a:p>
        </p:txBody>
      </p:sp>
      <p:sp>
        <p:nvSpPr>
          <p:cNvPr id="28" name="그림 개체 틀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731781"/>
            <a:ext cx="2048256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0" name="텍스트 개체 틀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마스터 텍스트</a:t>
            </a:r>
            <a:br>
              <a:rPr lang="ko-KR" altLang="en-US" noProof="0" dirty="0"/>
            </a:br>
            <a:r>
              <a:rPr lang="ko-KR" altLang="en-US" noProof="0" dirty="0"/>
              <a:t>스타일</a:t>
            </a:r>
          </a:p>
        </p:txBody>
      </p:sp>
      <p:sp>
        <p:nvSpPr>
          <p:cNvPr id="32" name="텍스트 개체 틀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3" name="텍스트 개체 틀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4" name="텍스트 개체 틀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1pPr>
          </a:lstStyle>
          <a:p>
            <a:pPr lvl="0" rtl="0"/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36" name="텍스트 개체 틀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37" name="텍스트 개체 틀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40" name="텍스트 개체 틀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rtlCol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 dirty="0"/>
              <a:t>이 서식 파일을 사용하는 방법</a:t>
            </a:r>
          </a:p>
        </p:txBody>
      </p:sp>
      <p:sp>
        <p:nvSpPr>
          <p:cNvPr id="41" name="그림 개체 틀 9">
            <a:extLst>
              <a:ext uri="{FF2B5EF4-FFF2-40B4-BE49-F238E27FC236}">
                <a16:creationId xmlns:a16="http://schemas.microsoft.com/office/drawing/2014/main" id="{8A4896B5-1C5E-47F0-8F0C-4EF97E356C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0319" y="3779907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직선 연결선(S) 38">
              <a:extLst>
                <a:ext uri="{FF2B5EF4-FFF2-40B4-BE49-F238E27FC236}">
                  <a16:creationId xmlns:a16="http://schemas.microsoft.com/office/drawing/2014/main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rtlCol="0" anchor="b"/>
          <a:lstStyle>
            <a:lvl1pPr algn="ctr"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" name="직선 연결선(S)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rtlCol="0" anchor="b" anchorCtr="0">
            <a:noAutofit/>
          </a:bodyPr>
          <a:lstStyle>
            <a:lvl1pPr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피치</a:t>
            </a:r>
            <a:br>
              <a:rPr lang="ko-KR" altLang="en-US" noProof="0" dirty="0"/>
            </a:br>
            <a:r>
              <a:rPr lang="ko-KR" altLang="en-US" noProof="0" dirty="0" err="1"/>
              <a:t>데크</a:t>
            </a:r>
            <a:r>
              <a:rPr lang="ko-KR" altLang="en-US" noProof="0" dirty="0"/>
              <a:t/>
            </a:r>
            <a:br>
              <a:rPr lang="ko-KR" altLang="en-US" noProof="0" dirty="0"/>
            </a:br>
            <a:r>
              <a:rPr lang="ko-KR" altLang="en-US" noProof="0" dirty="0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연결선(S)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" name="직선 연결선(S)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부제목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828466" cy="100800"/>
            <a:chOff x="0" y="3240138"/>
            <a:chExt cx="2828466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782751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72766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그림 개체 틀 7">
            <a:extLst>
              <a:ext uri="{FF2B5EF4-FFF2-40B4-BE49-F238E27FC236}">
                <a16:creationId xmlns:a16="http://schemas.microsoft.com/office/drawing/2014/main" id="{DE71F7A0-F439-470D-A1B8-556C960D1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3003" y="2490534"/>
            <a:ext cx="6083300" cy="25877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1D23A006-AC57-4A0B-BC20-6D226A80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, 이미지 및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그림 개체 틀 7">
            <a:extLst>
              <a:ext uri="{FF2B5EF4-FFF2-40B4-BE49-F238E27FC236}">
                <a16:creationId xmlns:a16="http://schemas.microsoft.com/office/drawing/2014/main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콘텐츠 레이아웃 버전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2872534" cy="100800"/>
            <a:chOff x="0" y="3240138"/>
            <a:chExt cx="2872534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78726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771734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23" name="그림 개체 틀 7">
            <a:extLst>
              <a:ext uri="{FF2B5EF4-FFF2-40B4-BE49-F238E27FC236}">
                <a16:creationId xmlns:a16="http://schemas.microsoft.com/office/drawing/2014/main" id="{278C2B8F-0B29-449C-AFFD-42BB56FA15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356" y="-20834"/>
            <a:ext cx="5245444" cy="538581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콘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1EDA47E0-9B2C-45BF-A34A-E7069690AE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90460" y="3273552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텍스트 스타일 편집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24" name="그림 개체 틀 3">
            <a:extLst>
              <a:ext uri="{FF2B5EF4-FFF2-40B4-BE49-F238E27FC236}">
                <a16:creationId xmlns:a16="http://schemas.microsoft.com/office/drawing/2014/main" id="{7F406E84-6EA1-4D34-8016-6A41F065FF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90460" y="4409320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텍스트 스타일 편집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27" name="그림 개체 틀 3">
            <a:extLst>
              <a:ext uri="{FF2B5EF4-FFF2-40B4-BE49-F238E27FC236}">
                <a16:creationId xmlns:a16="http://schemas.microsoft.com/office/drawing/2014/main" id="{D2C5C227-18EE-4D6A-AA31-30B8F7CD20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9417" y="3273552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텍스트 스타일 편집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0" name="그림 개체 틀 3">
            <a:extLst>
              <a:ext uri="{FF2B5EF4-FFF2-40B4-BE49-F238E27FC236}">
                <a16:creationId xmlns:a16="http://schemas.microsoft.com/office/drawing/2014/main" id="{C550F6C4-BE33-415F-B0BC-B47EDC1BDA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19417" y="4409320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모니터 및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1781869" cy="100800"/>
            <a:chOff x="0" y="3240138"/>
            <a:chExt cx="1781869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1707614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681069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6B8B3AB3-C02D-418C-A9E2-AA65DE7835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 rtl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클릭하세요</a:t>
            </a:r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부제목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7">
            <a:extLst>
              <a:ext uri="{FF2B5EF4-FFF2-40B4-BE49-F238E27FC236}">
                <a16:creationId xmlns:a16="http://schemas.microsoft.com/office/drawing/2014/main" id="{093DA11F-BC94-447C-B660-9C906BED01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82496"/>
            <a:ext cx="12191999" cy="34930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rtlCol="0" anchor="b">
            <a:normAutofit/>
          </a:bodyPr>
          <a:lstStyle>
            <a:lvl1pPr algn="ct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5377787" y="1373283"/>
            <a:ext cx="1436427" cy="100800"/>
            <a:chOff x="3402869" y="1373283"/>
            <a:chExt cx="1436427" cy="1008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3467415" y="1373283"/>
              <a:ext cx="1371881" cy="100800"/>
              <a:chOff x="317937" y="3237441"/>
              <a:chExt cx="1371881" cy="100800"/>
            </a:xfrm>
          </p:grpSpPr>
          <p:cxnSp>
            <p:nvCxnSpPr>
              <p:cNvPr id="13" name="직선 연결선(S) 12">
                <a:extLst>
                  <a:ext uri="{FF2B5EF4-FFF2-40B4-BE49-F238E27FC236}">
                    <a16:creationId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317937" y="3290538"/>
                <a:ext cx="131100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1589018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ko-KR" altLang="en-US" noProof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3402869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 가지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8490267" y="1375202"/>
            <a:ext cx="3701733" cy="100800"/>
            <a:chOff x="304632" y="3240138"/>
            <a:chExt cx="2311235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229651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550143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</a:t>
            </a:r>
            <a:endParaRPr lang="ko-KR" altLang="en-US" noProof="0" dirty="0"/>
          </a:p>
        </p:txBody>
      </p:sp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8" name="텍스트 개체 틀 15">
            <a:extLst>
              <a:ext uri="{FF2B5EF4-FFF2-40B4-BE49-F238E27FC236}">
                <a16:creationId xmlns:a16="http://schemas.microsoft.com/office/drawing/2014/main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3</a:t>
            </a:r>
            <a:endParaRPr lang="ko-KR" altLang="en-US" noProof="0" dirty="0"/>
          </a:p>
        </p:txBody>
      </p:sp>
      <p:sp>
        <p:nvSpPr>
          <p:cNvPr id="39" name="텍스트 개체 틀 2">
            <a:extLst>
              <a:ext uri="{FF2B5EF4-FFF2-40B4-BE49-F238E27FC236}">
                <a16:creationId xmlns:a16="http://schemas.microsoft.com/office/drawing/2014/main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cxnSp>
        <p:nvCxnSpPr>
          <p:cNvPr id="21" name="직선 연결선(S) 20">
            <a:extLst>
              <a:ext uri="{FF2B5EF4-FFF2-40B4-BE49-F238E27FC236}">
                <a16:creationId xmlns:a16="http://schemas.microsoft.com/office/drawing/2014/main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(S) 28">
            <a:extLst>
              <a:ext uri="{FF2B5EF4-FFF2-40B4-BE49-F238E27FC236}">
                <a16:creationId xmlns:a16="http://schemas.microsoft.com/office/drawing/2014/main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MM.DD.20XX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(S) 12">
            <a:extLst>
              <a:ext uri="{FF2B5EF4-FFF2-40B4-BE49-F238E27FC236}">
                <a16:creationId xmlns:a16="http://schemas.microsoft.com/office/drawing/2014/main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89" r:id="rId3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5339" y="2845541"/>
            <a:ext cx="9144000" cy="1786094"/>
          </a:xfrm>
        </p:spPr>
        <p:txBody>
          <a:bodyPr rtlCol="0">
            <a:noAutofit/>
          </a:bodyPr>
          <a:lstStyle/>
          <a:p>
            <a:r>
              <a:rPr lang="en-US" altLang="ko-KR" sz="6600" b="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Adoption of AI electron microscope</a:t>
            </a:r>
            <a:endParaRPr lang="ko-KR" altLang="ru-RU" sz="6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09796" y="1619794"/>
            <a:ext cx="3135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 smtClean="0">
                <a:solidFill>
                  <a:schemeClr val="bg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Jimin</a:t>
            </a:r>
            <a:r>
              <a:rPr lang="en-US" altLang="ko-KR" sz="3200" dirty="0" smtClean="0">
                <a:solidFill>
                  <a:schemeClr val="bg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Han </a:t>
            </a:r>
            <a:endParaRPr lang="ko-KR" altLang="en-US" sz="3200" dirty="0">
              <a:solidFill>
                <a:schemeClr val="bg2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 descr="추상적인 배경&#10;">
            <a:extLst>
              <a:ext uri="{FF2B5EF4-FFF2-40B4-BE49-F238E27FC236}">
                <a16:creationId xmlns:a16="http://schemas.microsoft.com/office/drawing/2014/main" id="{403E5740-1FF0-42AF-A459-70BE0BD24F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83300" cy="6858000"/>
          </a:xfrm>
        </p:spPr>
      </p:pic>
      <p:pic>
        <p:nvPicPr>
          <p:cNvPr id="7" name="그림 6" descr="동물, 꽃이(가) 표시된 사진&#10;&#10;자동 생성된 설명">
            <a:extLst>
              <a:ext uri="{FF2B5EF4-FFF2-40B4-BE49-F238E27FC236}">
                <a16:creationId xmlns:a16="http://schemas.microsoft.com/office/drawing/2014/main" id="{CE0F5B59-D6B6-4F0F-8290-C6A2FC9ACD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17" r="16322"/>
          <a:stretch/>
        </p:blipFill>
        <p:spPr>
          <a:xfrm>
            <a:off x="186552" y="737118"/>
            <a:ext cx="5896748" cy="53837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B4AE705-110C-4A6B-819E-9EE05DC22763}"/>
              </a:ext>
            </a:extLst>
          </p:cNvPr>
          <p:cNvSpPr/>
          <p:nvPr/>
        </p:nvSpPr>
        <p:spPr>
          <a:xfrm>
            <a:off x="6839743" y="1540837"/>
            <a:ext cx="21203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Introduction</a:t>
            </a:r>
            <a:endParaRPr lang="ko-KR" altLang="en-US" sz="2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D7AEA6-942F-4B94-8481-19ECB1E7DC55}"/>
              </a:ext>
            </a:extLst>
          </p:cNvPr>
          <p:cNvSpPr/>
          <p:nvPr/>
        </p:nvSpPr>
        <p:spPr>
          <a:xfrm>
            <a:off x="6427695" y="2305614"/>
            <a:ext cx="4419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People in the field of structural biology are constantly replacing, analyzing, and verifying laboratory tools in order to analyze experiment results every day. This definitely takes a considerate amount of time to do the final modeling.</a:t>
            </a:r>
            <a:endParaRPr lang="ko-KR" altLang="en-US" sz="2000" b="1" dirty="0">
              <a:solidFill>
                <a:schemeClr val="bg2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31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0222" r="10863"/>
          <a:stretch/>
        </p:blipFill>
        <p:spPr>
          <a:xfrm rot="21316019">
            <a:off x="5174085" y="297873"/>
            <a:ext cx="4933181" cy="3089438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7026" y="3110471"/>
            <a:ext cx="5181600" cy="2768249"/>
          </a:xfrm>
        </p:spPr>
        <p:txBody>
          <a:bodyPr rtlCol="0">
            <a:normAutofit fontScale="92500"/>
          </a:bodyPr>
          <a:lstStyle/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-Globally</a:t>
            </a:r>
            <a:r>
              <a:rPr lang="en-US" altLang="ko-KR" sz="2000" b="1" dirty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, there is programming that recognizes the sequence of protein data directly from the </a:t>
            </a:r>
            <a:r>
              <a:rPr lang="en-US" altLang="ko-KR" sz="2000" b="1" dirty="0" smtClean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PDB.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FFFF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PDB</a:t>
            </a:r>
            <a:r>
              <a:rPr lang="en-US" altLang="ko-KR" sz="2000" b="1" dirty="0" smtClean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is a database for the three-dimensional structural data of large biological molecule. 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This </a:t>
            </a:r>
            <a:r>
              <a:rPr lang="en-US" altLang="ko-KR" sz="2000" b="1" dirty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database can be visualized through molecular visual systems such as </a:t>
            </a:r>
            <a:r>
              <a:rPr lang="en-US" altLang="ko-KR" sz="2000" b="1" dirty="0" err="1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pymol</a:t>
            </a:r>
            <a:r>
              <a:rPr lang="en-US" altLang="ko-KR" sz="2000" b="1" dirty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, where 3D modeling is possible by computer. </a:t>
            </a:r>
            <a:endParaRPr lang="ko-KR" altLang="en-US" sz="2000" b="1" dirty="0">
              <a:solidFill>
                <a:schemeClr val="bg2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80B83D80-B29B-48B9-9B34-76AD9399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바닥글 추가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EC88EDC-DE1B-4E22-AB2A-B461D5C8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MM.DD.20XX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78" y="573540"/>
            <a:ext cx="3533775" cy="1552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8976">
            <a:off x="6270177" y="3066534"/>
            <a:ext cx="5495775" cy="33670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50377" y="1088571"/>
            <a:ext cx="404659" cy="522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111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C19D996-1EAD-4EC5-92CC-5A60F9A9E91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025220" y="2525111"/>
            <a:ext cx="4482996" cy="3901815"/>
          </a:xfrm>
        </p:spPr>
        <p:txBody>
          <a:bodyPr rtlCol="0">
            <a:normAutofit lnSpcReduction="10000"/>
          </a:bodyPr>
          <a:lstStyle/>
          <a:p>
            <a:r>
              <a:rPr lang="en-US" altLang="ko-KR" sz="2000" dirty="0" smtClean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connecting </a:t>
            </a:r>
            <a:r>
              <a:rPr lang="en-US" altLang="ko-KR" sz="2000" dirty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the microscope to the previously mentioned </a:t>
            </a:r>
            <a:r>
              <a:rPr lang="en-US" altLang="ko-KR" sz="2000" dirty="0" smtClean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software</a:t>
            </a:r>
            <a:r>
              <a:rPr lang="en-US" altLang="ko-KR" sz="2000" dirty="0" smtClean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 smtClean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manual work will significantly decrease </a:t>
            </a:r>
            <a:endParaRPr lang="en-US" altLang="ko-KR" sz="2000" dirty="0" smtClean="0">
              <a:solidFill>
                <a:schemeClr val="bg2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en-US" altLang="ko-KR" sz="2000" dirty="0" smtClean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prediction automatically </a:t>
            </a:r>
            <a:r>
              <a:rPr lang="en-US" altLang="ko-KR" sz="2000" dirty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done according to the molecule database saved </a:t>
            </a:r>
            <a:r>
              <a:rPr lang="en-US" altLang="ko-KR" sz="2000" dirty="0" smtClean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within</a:t>
            </a:r>
          </a:p>
          <a:p>
            <a:r>
              <a:rPr lang="en-US" altLang="ko-KR" sz="2000" dirty="0" smtClean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Observation </a:t>
            </a:r>
            <a:r>
              <a:rPr lang="en-US" altLang="ko-KR" sz="2000" dirty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of changed protein models, measurement of modification of each virus and </a:t>
            </a:r>
            <a:r>
              <a:rPr lang="en-US" altLang="ko-KR" sz="2000" dirty="0" smtClean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bacteria </a:t>
            </a:r>
            <a:r>
              <a:rPr lang="en-US" altLang="ko-KR" sz="2000" dirty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based on AI </a:t>
            </a:r>
            <a:r>
              <a:rPr lang="en-US" altLang="ko-KR" sz="2000" dirty="0" smtClean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technology </a:t>
            </a:r>
            <a:r>
              <a:rPr lang="en-US" altLang="ko-KR" sz="2000" dirty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have been introduced and utilized in the structural biology field recently. </a:t>
            </a:r>
            <a:endParaRPr lang="ko-KR" altLang="en-US" sz="2000" dirty="0">
              <a:solidFill>
                <a:schemeClr val="bg2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4C7D40-6709-40D4-B0FB-9D6311AF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MM.DD.20XX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633" y="70391"/>
            <a:ext cx="4011958" cy="24547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74" y="1501632"/>
            <a:ext cx="4472658" cy="2733622"/>
          </a:xfrm>
          <a:prstGeom prst="rect">
            <a:avLst/>
          </a:prstGeom>
        </p:spPr>
      </p:pic>
      <p:pic>
        <p:nvPicPr>
          <p:cNvPr id="9" name="그림 8" descr="꽃이(가) 표시된 사진&#10;&#10;자동 생성된 설명">
            <a:extLst>
              <a:ext uri="{FF2B5EF4-FFF2-40B4-BE49-F238E27FC236}">
                <a16:creationId xmlns:a16="http://schemas.microsoft.com/office/drawing/2014/main" id="{F086CA29-62EE-4585-ADE6-55850A268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43" y="3712861"/>
            <a:ext cx="5834461" cy="283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96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A396AE-BE46-43FB-B4E7-224D2AF3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MM.DD.20XX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19A0D6-F14C-4DEA-9923-A38D7933D637}"/>
              </a:ext>
            </a:extLst>
          </p:cNvPr>
          <p:cNvSpPr/>
          <p:nvPr/>
        </p:nvSpPr>
        <p:spPr>
          <a:xfrm>
            <a:off x="298518" y="590715"/>
            <a:ext cx="5477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                                                                </a:t>
            </a:r>
            <a:endParaRPr lang="ko-KR" altLang="en-US" sz="2400" dirty="0">
              <a:solidFill>
                <a:schemeClr val="bg2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253" y="590715"/>
            <a:ext cx="5152265" cy="57569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175" y="1925126"/>
            <a:ext cx="1884429" cy="148054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3131" y="4322690"/>
            <a:ext cx="6671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-Thank You-</a:t>
            </a:r>
            <a:endParaRPr lang="ko-KR" altLang="en-US" sz="66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6899" y="619782"/>
            <a:ext cx="53644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Even without human beings, the AI-electronic microscope will store, analyze and predict the data on its own and keep the information available to the researchers. </a:t>
            </a:r>
            <a:endParaRPr lang="en-US" altLang="ko-KR" sz="2000" b="1" dirty="0" smtClean="0">
              <a:solidFill>
                <a:schemeClr val="bg2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Introducing </a:t>
            </a:r>
            <a:r>
              <a:rPr lang="en-US" altLang="ko-KR" sz="2000" b="1" dirty="0">
                <a:solidFill>
                  <a:schemeClr val="bg2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this AI microscope will lead a paradigm shift in the field of bioinformatics.                                                                            </a:t>
            </a:r>
            <a:endParaRPr lang="ko-KR" altLang="ko-KR" sz="2000" b="1" dirty="0">
              <a:solidFill>
                <a:schemeClr val="bg2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endParaRPr lang="ko-KR" altLang="en-US" sz="2000" b="1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680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5055179_TF56488565.potx" id="{ECCE9C98-4AA9-4226-944D-3D010CF1F0CD}" vid="{BA3803C4-E23E-416B-88FB-4D63E7183CC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미래 이미지의 피치 데크</Template>
  <TotalTime>0</TotalTime>
  <Words>214</Words>
  <Application>Microsoft Office PowerPoint</Application>
  <PresentationFormat>와이드스크린</PresentationFormat>
  <Paragraphs>25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8" baseType="lpstr">
      <vt:lpstr>Segoe UI</vt:lpstr>
      <vt:lpstr>a옛날사진관3</vt:lpstr>
      <vt:lpstr>Segoe UI Semibold</vt:lpstr>
      <vt:lpstr>Wingdings</vt:lpstr>
      <vt:lpstr>Arial</vt:lpstr>
      <vt:lpstr>Times New Roman</vt:lpstr>
      <vt:lpstr>Tahoma</vt:lpstr>
      <vt:lpstr>Courier New</vt:lpstr>
      <vt:lpstr>나눔스퀘어_ac Light</vt:lpstr>
      <vt:lpstr>Segoe UI Light</vt:lpstr>
      <vt:lpstr>a옛날사진관4</vt:lpstr>
      <vt:lpstr>맑은 고딕</vt:lpstr>
      <vt:lpstr>Office 테마</vt:lpstr>
      <vt:lpstr>Adoption of AI electron microscope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2020-01-15T22:53:43Z</dcterms:created>
  <dcterms:modified xsi:type="dcterms:W3CDTF">2020-01-16T16:55:43Z</dcterms:modified>
</cp:coreProperties>
</file>